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71" r:id="rId3"/>
    <p:sldId id="306" r:id="rId4"/>
    <p:sldId id="274" r:id="rId5"/>
    <p:sldId id="277" r:id="rId6"/>
    <p:sldId id="307" r:id="rId7"/>
    <p:sldId id="309" r:id="rId8"/>
    <p:sldId id="308" r:id="rId9"/>
    <p:sldId id="303" r:id="rId10"/>
    <p:sldId id="305" r:id="rId11"/>
  </p:sldIdLst>
  <p:sldSz cx="9144000" cy="5143500" type="screen16x9"/>
  <p:notesSz cx="6858000" cy="9144000"/>
  <p:embeddedFontLst>
    <p:embeddedFont>
      <p:font typeface="Nunito" pitchFamily="2" charset="0"/>
      <p:regular r:id="rId13"/>
      <p:bold r:id="rId14"/>
      <p:italic r:id="rId15"/>
      <p:boldItalic r:id="rId16"/>
    </p:embeddedFont>
    <p:embeddedFont>
      <p:font typeface="Nunito Light" pitchFamily="2" charset="0"/>
      <p:regular r:id="rId17"/>
      <p:bold r:id="rId18"/>
      <p:italic r:id="rId19"/>
      <p:boldItalic r:id="rId20"/>
    </p:embeddedFont>
    <p:embeddedFont>
      <p:font typeface="Palatino Linotype" panose="020405020505050303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F7366C-2803-40A0-8429-23502A5B71F0}">
  <a:tblStyle styleId="{3DF7366C-2803-40A0-8429-23502A5B71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57368" autoAdjust="0"/>
  </p:normalViewPr>
  <p:slideViewPr>
    <p:cSldViewPr snapToGrid="0">
      <p:cViewPr varScale="1">
        <p:scale>
          <a:sx n="51" d="100"/>
          <a:sy n="51" d="100"/>
        </p:scale>
        <p:origin x="48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7cff28bc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7cff28bc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7cff28bc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7cff28bc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R7 District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b053eb7b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2b053eb7b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R7 District: 686 small lots,, 25% less than 5000SF, 38% are medium sized lots between 8.000 and 15,000SF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3012a6d9a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3012a6d9a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27cff28bc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127cff28bc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evelopment@rockbf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ccd.vermont.gov/homesforall" TargetMode="External"/><Relationship Id="rId5" Type="http://schemas.openxmlformats.org/officeDocument/2006/relationships/hyperlink" Target="https://www.homemattershere.org/rental-rehab/" TargetMode="External"/><Relationship Id="rId4" Type="http://schemas.openxmlformats.org/officeDocument/2006/relationships/hyperlink" Target="https://app.box.com/s/c5pj1ydce9sv4j9jpvw9izb4k2m5aw2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0" y="1822825"/>
            <a:ext cx="58704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Rockingham </a:t>
            </a:r>
            <a:r>
              <a:rPr lang="en" sz="3866" dirty="0"/>
              <a:t>Incremental Development Working </a:t>
            </a:r>
            <a:endParaRPr sz="3866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66" dirty="0"/>
              <a:t>Group (RIDWG)</a:t>
            </a:r>
            <a:endParaRPr sz="3866"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</p:txBody>
      </p:sp>
      <p:sp>
        <p:nvSpPr>
          <p:cNvPr id="504" name="Google Shape;504;p6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75335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Nunito"/>
                <a:ea typeface="Nunito"/>
                <a:cs typeface="Nunito"/>
                <a:sym typeface="Nunito"/>
              </a:rPr>
              <a:t>Contact:</a:t>
            </a:r>
            <a:endParaRPr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Nunito Light"/>
                <a:ea typeface="Nunito Light"/>
                <a:cs typeface="Nunito Light"/>
                <a:sym typeface="Nunito Light"/>
              </a:rPr>
              <a:t>Gary Fox: </a:t>
            </a:r>
            <a:r>
              <a:rPr lang="en" u="sng" dirty="0">
                <a:solidFill>
                  <a:schemeClr val="hlink"/>
                </a:solidFill>
                <a:latin typeface="Nunito Light"/>
                <a:ea typeface="Nunito Light"/>
                <a:cs typeface="Nunito Light"/>
                <a:sym typeface="Nunito Light"/>
                <a:hlinkClick r:id="rId3"/>
              </a:rPr>
              <a:t>development@rockbf.org</a:t>
            </a:r>
            <a:r>
              <a:rPr lang="en" dirty="0">
                <a:latin typeface="Nunito Light"/>
                <a:ea typeface="Nunito Light"/>
                <a:cs typeface="Nunito Light"/>
                <a:sym typeface="Nunito Light"/>
              </a:rPr>
              <a:t>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Nunito Light"/>
                <a:ea typeface="Nunito Light"/>
                <a:cs typeface="Nunito Light"/>
                <a:sym typeface="Nunito Light"/>
              </a:rPr>
              <a:t>802.376.5425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Nunito Light"/>
                <a:ea typeface="Nunito Light"/>
                <a:cs typeface="Nunito Light"/>
                <a:sym typeface="Nunito Light"/>
              </a:rPr>
              <a:t>Town of </a:t>
            </a:r>
            <a:r>
              <a:rPr lang="en" dirty="0">
                <a:latin typeface="Nunito Light"/>
                <a:ea typeface="Nunito Light"/>
                <a:cs typeface="Nunito Light"/>
                <a:sym typeface="Nunito Light"/>
              </a:rPr>
              <a:t>Rockingham Housing Revolving Loan Fund:  </a:t>
            </a:r>
            <a:r>
              <a:rPr lang="en-US" dirty="0">
                <a:latin typeface="Nunito Light"/>
                <a:ea typeface="Nunito Light"/>
                <a:cs typeface="Nunito Light"/>
                <a:sym typeface="Nunito Light"/>
                <a:hlinkClick r:id="rId4"/>
              </a:rPr>
              <a:t>Policy, Procedures and Application</a:t>
            </a:r>
            <a:endParaRPr lang="en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400" dirty="0">
                <a:latin typeface="Nunito Light"/>
                <a:ea typeface="Nunito Light"/>
                <a:cs typeface="Nunito Light"/>
                <a:sym typeface="Nunito Light"/>
              </a:rPr>
              <a:t>Windham &amp; Windsor Trust Rental Rehab: </a:t>
            </a:r>
            <a:r>
              <a:rPr lang="en-US" sz="1400" dirty="0">
                <a:latin typeface="Nunito Light"/>
                <a:ea typeface="Nunito Light"/>
                <a:cs typeface="Nunito Light"/>
                <a:sym typeface="Nunito Light"/>
                <a:hlinkClick r:id="rId5"/>
              </a:rPr>
              <a:t>https://www.homemattershere.org/rental-rehab/</a:t>
            </a:r>
            <a:r>
              <a:rPr lang="en-US" sz="1400" dirty="0">
                <a:latin typeface="Nunito Light"/>
                <a:ea typeface="Nunito Light"/>
                <a:cs typeface="Nunito Light"/>
                <a:sym typeface="Nunito Light"/>
              </a:rPr>
              <a:t> 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dirty="0">
                <a:latin typeface="Nunito Light"/>
                <a:ea typeface="Nunito Light"/>
                <a:cs typeface="Nunito Light"/>
                <a:sym typeface="Nunito Light"/>
              </a:rPr>
              <a:t>VT Homes for All: </a:t>
            </a:r>
            <a:r>
              <a:rPr lang="en-US" sz="1400" u="sng" dirty="0">
                <a:solidFill>
                  <a:srgbClr val="467886"/>
                </a:solidFill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  <a:hlinkClick r:id="rId6"/>
              </a:rPr>
              <a:t>https://accd.vermont.gov/homesforall</a:t>
            </a:r>
            <a:endParaRPr lang="en-US" sz="1400" u="sng" dirty="0">
              <a:solidFill>
                <a:srgbClr val="467886"/>
              </a:solidFill>
              <a:latin typeface="Palatino Linotype" panose="0204050205050503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rgbClr val="467886"/>
                </a:solidFill>
                <a:latin typeface="Palatino Linotype" panose="02040502050505030304" pitchFamily="18" charset="0"/>
                <a:ea typeface="Nunito Light"/>
                <a:cs typeface="Nunito Light"/>
                <a:sym typeface="Nunito Light"/>
              </a:rPr>
              <a:t>     </a:t>
            </a:r>
            <a:endParaRPr lang="en-US" sz="1400" dirty="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506" name="Google Shape;506;p62"/>
          <p:cNvSpPr txBox="1"/>
          <p:nvPr/>
        </p:nvSpPr>
        <p:spPr>
          <a:xfrm>
            <a:off x="6472725" y="4856025"/>
            <a:ext cx="2194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Photo: Wunderbar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 and Opportunities </a:t>
            </a:r>
            <a:endParaRPr dirty="0"/>
          </a:p>
        </p:txBody>
      </p:sp>
      <p:sp>
        <p:nvSpPr>
          <p:cNvPr id="233" name="Google Shape;233;p28"/>
          <p:cNvSpPr txBox="1">
            <a:spLocks noGrp="1"/>
          </p:cNvSpPr>
          <p:nvPr>
            <p:ph type="body" idx="1"/>
          </p:nvPr>
        </p:nvSpPr>
        <p:spPr>
          <a:xfrm>
            <a:off x="684068" y="1550324"/>
            <a:ext cx="3035877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50" dirty="0">
                <a:latin typeface="Nunito Light"/>
                <a:ea typeface="Nunito Light"/>
                <a:cs typeface="Nunito Light"/>
                <a:sym typeface="Nunito Light"/>
              </a:rPr>
              <a:t>CHALLENGES - DIRECTION</a:t>
            </a:r>
            <a:endParaRPr sz="185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Font typeface="Nunito Light"/>
              <a:buAutoNum type="arabicPeriod"/>
            </a:pPr>
            <a:endParaRPr lang="en-US" sz="185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Font typeface="Nunito Light"/>
              <a:buAutoNum type="arabicPeriod"/>
            </a:pPr>
            <a:r>
              <a:rPr lang="en-US" sz="1850" dirty="0">
                <a:latin typeface="Nunito Light"/>
                <a:ea typeface="Nunito Light"/>
                <a:cs typeface="Nunito Light"/>
                <a:sym typeface="Nunito Light"/>
              </a:rPr>
              <a:t>Administrative Hurtles</a:t>
            </a: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Font typeface="Nunito Light"/>
              <a:buAutoNum type="arabicPeriod"/>
            </a:pPr>
            <a:r>
              <a:rPr lang="en-US" sz="1850" dirty="0">
                <a:latin typeface="Nunito Light"/>
                <a:ea typeface="Nunito Light"/>
                <a:cs typeface="Nunito Light"/>
                <a:sym typeface="Nunito Light"/>
              </a:rPr>
              <a:t>Zoning – Town Plan Update – resistance to change?</a:t>
            </a:r>
          </a:p>
          <a:p>
            <a:pPr indent="-310832">
              <a:buSzPct val="100000"/>
              <a:buFont typeface="Nunito Light"/>
              <a:buAutoNum type="arabicPeriod"/>
            </a:pPr>
            <a:r>
              <a:rPr lang="en-US" sz="2000" dirty="0">
                <a:latin typeface="Nunito Light"/>
                <a:ea typeface="Nunito Light"/>
                <a:cs typeface="Nunito Light"/>
                <a:sym typeface="Nunito Light"/>
              </a:rPr>
              <a:t>No Housing in many downtown 2nd &amp; 3rd floor spaces.  </a:t>
            </a: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Font typeface="Nunito Light"/>
              <a:buAutoNum type="arabicPeriod"/>
            </a:pPr>
            <a:endParaRPr sz="185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34" name="Google Shape;234;p28"/>
          <p:cNvSpPr txBox="1">
            <a:spLocks noGrp="1"/>
          </p:cNvSpPr>
          <p:nvPr>
            <p:ph type="body" idx="2"/>
          </p:nvPr>
        </p:nvSpPr>
        <p:spPr>
          <a:xfrm>
            <a:off x="3719945" y="1550324"/>
            <a:ext cx="5029200" cy="33022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latin typeface="Nunito Light"/>
                <a:ea typeface="Nunito Light"/>
                <a:cs typeface="Nunito Light"/>
                <a:sym typeface="Nunito Light"/>
              </a:rPr>
              <a:t>OPPORTUNITY - HOUSING SOLUTIONS  </a:t>
            </a:r>
            <a:endParaRPr sz="160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Nunito Light"/>
              <a:buAutoNum type="arabicPeriod"/>
            </a:pPr>
            <a:r>
              <a:rPr lang="en" sz="1400" dirty="0">
                <a:latin typeface="Nunito Light"/>
                <a:ea typeface="Nunito Light"/>
                <a:cs typeface="Nunito Light"/>
                <a:sym typeface="Nunito Light"/>
              </a:rPr>
              <a:t>Education of Decision Makers – TriBoard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Nunito Light"/>
              <a:buAutoNum type="arabicPeriod"/>
            </a:pPr>
            <a:r>
              <a:rPr lang="en-US" sz="1400" dirty="0">
                <a:latin typeface="Nunito Light"/>
                <a:ea typeface="Nunito Light"/>
                <a:cs typeface="Nunito Light"/>
                <a:sym typeface="Nunito Light"/>
              </a:rPr>
              <a:t>Bylaw Modernization - HOME Act - </a:t>
            </a:r>
            <a:r>
              <a:rPr lang="en" sz="1400" dirty="0">
                <a:latin typeface="Nunito Light"/>
                <a:ea typeface="Nunito Light"/>
                <a:cs typeface="Nunito Light"/>
                <a:sym typeface="Nunito Light"/>
              </a:rPr>
              <a:t>Allow for density - Align zoning</a:t>
            </a:r>
            <a:endParaRPr lang="en-US" sz="140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AutoNum type="arabicPeriod"/>
            </a:pPr>
            <a:endParaRPr lang="en" sz="140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AutoNum type="arabicPeriod"/>
            </a:pPr>
            <a:r>
              <a:rPr lang="en" sz="1400" dirty="0">
                <a:latin typeface="Nunito Light"/>
                <a:ea typeface="Nunito Light"/>
                <a:cs typeface="Nunito Light"/>
                <a:sym typeface="Nunito Light"/>
              </a:rPr>
              <a:t>Develop ADU’s (carriage houses)  </a:t>
            </a:r>
            <a:endParaRPr sz="140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AutoNum type="arabicPeriod"/>
            </a:pPr>
            <a:endParaRPr lang="en" sz="140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AutoNum type="arabicPeriod"/>
            </a:pPr>
            <a:r>
              <a:rPr lang="en" sz="1400" dirty="0">
                <a:latin typeface="Nunito Light"/>
                <a:ea typeface="Nunito Light"/>
                <a:cs typeface="Nunito Light"/>
                <a:sym typeface="Nunito Light"/>
              </a:rPr>
              <a:t>Optimize what already exists through smart division of larger properties (apartments or condo).  </a:t>
            </a:r>
          </a:p>
          <a:p>
            <a:pPr marL="48895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400" dirty="0">
                <a:latin typeface="Nunito Light"/>
                <a:ea typeface="Nunito Light"/>
                <a:cs typeface="Nunito Light"/>
                <a:sym typeface="Nunito Light"/>
              </a:rPr>
              <a:t>     Rental Rehab PreserveIn </a:t>
            </a:r>
          </a:p>
          <a:p>
            <a:pPr marL="48895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400" dirty="0">
                <a:latin typeface="Nunito Light"/>
                <a:ea typeface="Nunito Light"/>
                <a:cs typeface="Nunito Light"/>
                <a:sym typeface="Nunito Light"/>
              </a:rPr>
              <a:t>     Fill  VT Homes For All</a:t>
            </a:r>
          </a:p>
          <a:p>
            <a:pPr marL="1460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en" sz="140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1460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400" dirty="0">
                <a:latin typeface="Nunito Light"/>
                <a:ea typeface="Nunito Light"/>
                <a:cs typeface="Nunito Light"/>
                <a:sym typeface="Nunito Light"/>
              </a:rPr>
              <a:t>5.    Area Wide Plan – Mixed Use</a:t>
            </a:r>
            <a:endParaRPr sz="140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AutoNum type="arabicPeriod"/>
            </a:pPr>
            <a:endParaRPr lang="en" sz="140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6F1C-8BDC-5FD6-B0E9-E371B9EE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550718"/>
            <a:ext cx="7505700" cy="1249482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Incremental Development            			Alliance              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8EBD3-8B0E-777E-F8BE-F7ECD1C74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ABF8-D359-9C2E-1441-C462C878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61" y="352229"/>
            <a:ext cx="2822231" cy="194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06EE3-231E-A736-A8D7-9F2784351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802" y="1491791"/>
            <a:ext cx="5509461" cy="25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2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>
            <a:spLocks noGrp="1"/>
          </p:cNvSpPr>
          <p:nvPr>
            <p:ph type="title"/>
          </p:nvPr>
        </p:nvSpPr>
        <p:spPr>
          <a:xfrm>
            <a:off x="311700" y="200025"/>
            <a:ext cx="475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Bellows Falls Character</a:t>
            </a:r>
            <a:endParaRPr sz="3320"/>
          </a:p>
        </p:txBody>
      </p:sp>
      <p:sp>
        <p:nvSpPr>
          <p:cNvPr id="254" name="Google Shape;254;p31"/>
          <p:cNvSpPr txBox="1">
            <a:spLocks noGrp="1"/>
          </p:cNvSpPr>
          <p:nvPr>
            <p:ph type="body" idx="1"/>
          </p:nvPr>
        </p:nvSpPr>
        <p:spPr>
          <a:xfrm>
            <a:off x="311700" y="2530425"/>
            <a:ext cx="4756800" cy="20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Nunito Light"/>
              <a:buChar char="●"/>
            </a:pPr>
            <a:r>
              <a:rPr lang="en" sz="2600" dirty="0">
                <a:latin typeface="Nunito Light"/>
                <a:ea typeface="Nunito Light"/>
                <a:cs typeface="Nunito Light"/>
                <a:sym typeface="Nunito Light"/>
              </a:rPr>
              <a:t>R-7 Zoning District</a:t>
            </a:r>
            <a:endParaRPr sz="260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Nunito Light"/>
              <a:buChar char="○"/>
            </a:pPr>
            <a:r>
              <a:rPr lang="en" sz="2000" dirty="0">
                <a:latin typeface="Nunito Light"/>
                <a:ea typeface="Nunito Light"/>
                <a:cs typeface="Nunito Light"/>
                <a:sym typeface="Nunito Light"/>
              </a:rPr>
              <a:t>46% non-conforming lots = 7,000 sq. ft minimum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Nunito Light"/>
              <a:buChar char="○"/>
            </a:pPr>
            <a:r>
              <a:rPr lang="en" sz="2000" dirty="0">
                <a:latin typeface="Nunito Light"/>
                <a:ea typeface="Nunito Light"/>
                <a:cs typeface="Nunito Light"/>
                <a:sym typeface="Nunito Light"/>
              </a:rPr>
              <a:t>1-⅓ mi long x ⅓ mi wide </a:t>
            </a:r>
            <a:endParaRPr sz="200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Nunito Light"/>
              <a:buChar char="○"/>
            </a:pPr>
            <a:r>
              <a:rPr lang="en" sz="2000" dirty="0">
                <a:latin typeface="Nunito Light"/>
                <a:ea typeface="Nunito Light"/>
                <a:cs typeface="Nunito Light"/>
                <a:sym typeface="Nunito Light"/>
              </a:rPr>
              <a:t>2nd largest by area</a:t>
            </a:r>
            <a:endParaRPr sz="200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Nunito Light"/>
              <a:buChar char="○"/>
            </a:pPr>
            <a:r>
              <a:rPr lang="en" sz="2000" dirty="0">
                <a:latin typeface="Nunito Light"/>
                <a:ea typeface="Nunito Light"/>
                <a:cs typeface="Nunito Light"/>
                <a:sym typeface="Nunito Light"/>
              </a:rPr>
              <a:t>Covers 30% of total Village area</a:t>
            </a:r>
            <a:endParaRPr sz="2000" dirty="0">
              <a:latin typeface="Nunito Light"/>
              <a:ea typeface="Nunito Light"/>
              <a:cs typeface="Nunito Light"/>
              <a:sym typeface="Nunito Ligh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Nunito Light"/>
              <a:buChar char="○"/>
            </a:pPr>
            <a:r>
              <a:rPr lang="en" sz="2000" dirty="0">
                <a:latin typeface="Nunito Light"/>
                <a:ea typeface="Nunito Light"/>
                <a:cs typeface="Nunito Light"/>
                <a:sym typeface="Nunito Light"/>
              </a:rPr>
              <a:t>Contains 686 lots</a:t>
            </a:r>
            <a:endParaRPr dirty="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55" name="Google Shape;2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600" y="200013"/>
            <a:ext cx="3676650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1"/>
          <p:cNvSpPr/>
          <p:nvPr/>
        </p:nvSpPr>
        <p:spPr>
          <a:xfrm>
            <a:off x="5469875" y="449025"/>
            <a:ext cx="3189600" cy="4636525"/>
          </a:xfrm>
          <a:custGeom>
            <a:avLst/>
            <a:gdLst/>
            <a:ahLst/>
            <a:cxnLst/>
            <a:rect l="l" t="t" r="r" b="b"/>
            <a:pathLst>
              <a:path w="127584" h="185461" extrusionOk="0">
                <a:moveTo>
                  <a:pt x="0" y="0"/>
                </a:moveTo>
                <a:lnTo>
                  <a:pt x="845" y="49850"/>
                </a:lnTo>
                <a:lnTo>
                  <a:pt x="31263" y="98011"/>
                </a:lnTo>
                <a:lnTo>
                  <a:pt x="18589" y="119557"/>
                </a:lnTo>
                <a:lnTo>
                  <a:pt x="21124" y="142370"/>
                </a:lnTo>
                <a:lnTo>
                  <a:pt x="29995" y="149974"/>
                </a:lnTo>
                <a:lnTo>
                  <a:pt x="32953" y="167718"/>
                </a:lnTo>
                <a:lnTo>
                  <a:pt x="86605" y="169830"/>
                </a:lnTo>
                <a:lnTo>
                  <a:pt x="100969" y="185461"/>
                </a:lnTo>
                <a:lnTo>
                  <a:pt x="127584" y="184616"/>
                </a:lnTo>
                <a:lnTo>
                  <a:pt x="89985" y="144482"/>
                </a:lnTo>
                <a:lnTo>
                  <a:pt x="88718" y="111530"/>
                </a:lnTo>
                <a:lnTo>
                  <a:pt x="81958" y="100124"/>
                </a:lnTo>
                <a:lnTo>
                  <a:pt x="57455" y="67171"/>
                </a:lnTo>
                <a:lnTo>
                  <a:pt x="23658" y="47738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57" name="Google Shape;25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023" y="892450"/>
            <a:ext cx="4622849" cy="13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75" y="544125"/>
            <a:ext cx="8360949" cy="427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4"/>
          <p:cNvSpPr txBox="1"/>
          <p:nvPr/>
        </p:nvSpPr>
        <p:spPr>
          <a:xfrm>
            <a:off x="410075" y="4760425"/>
            <a:ext cx="79212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</a:rPr>
              <a:t>Source: Inc Dev Alliance: Bellows Falls Clinic and Diagnostic -Small Group Summary &amp; Next Steps</a:t>
            </a:r>
            <a:endParaRPr sz="8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title"/>
          </p:nvPr>
        </p:nvSpPr>
        <p:spPr>
          <a:xfrm>
            <a:off x="2396875" y="1290900"/>
            <a:ext cx="96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520" b="1">
                <a:solidFill>
                  <a:srgbClr val="0B5394"/>
                </a:solidFill>
              </a:rPr>
              <a:t>315</a:t>
            </a:r>
            <a:endParaRPr sz="3520" b="1">
              <a:solidFill>
                <a:srgbClr val="0B5394"/>
              </a:solidFill>
            </a:endParaRPr>
          </a:p>
        </p:txBody>
      </p:sp>
      <p:sp>
        <p:nvSpPr>
          <p:cNvPr id="281" name="Google Shape;281;p34"/>
          <p:cNvSpPr txBox="1">
            <a:spLocks noGrp="1"/>
          </p:cNvSpPr>
          <p:nvPr>
            <p:ph type="title"/>
          </p:nvPr>
        </p:nvSpPr>
        <p:spPr>
          <a:xfrm>
            <a:off x="6520450" y="2317275"/>
            <a:ext cx="96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 b="1">
                <a:solidFill>
                  <a:srgbClr val="9FC5E8"/>
                </a:solidFill>
              </a:rPr>
              <a:t>371</a:t>
            </a:r>
            <a:endParaRPr sz="3520" b="1">
              <a:solidFill>
                <a:srgbClr val="9FC5E8"/>
              </a:solidFill>
            </a:endParaRPr>
          </a:p>
        </p:txBody>
      </p:sp>
      <p:sp>
        <p:nvSpPr>
          <p:cNvPr id="282" name="Google Shape;282;p34"/>
          <p:cNvSpPr txBox="1"/>
          <p:nvPr/>
        </p:nvSpPr>
        <p:spPr>
          <a:xfrm>
            <a:off x="1025300" y="2383625"/>
            <a:ext cx="1430100" cy="384900"/>
          </a:xfrm>
          <a:prstGeom prst="rect">
            <a:avLst/>
          </a:prstGeom>
          <a:noFill/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B45F06"/>
                </a:solidFill>
              </a:rPr>
              <a:t>25% &lt; 5,000 SF</a:t>
            </a:r>
            <a:endParaRPr sz="1300" b="1">
              <a:solidFill>
                <a:srgbClr val="B45F06"/>
              </a:solidFill>
            </a:endParaRPr>
          </a:p>
        </p:txBody>
      </p:sp>
      <p:sp>
        <p:nvSpPr>
          <p:cNvPr id="283" name="Google Shape;283;p34"/>
          <p:cNvSpPr txBox="1"/>
          <p:nvPr/>
        </p:nvSpPr>
        <p:spPr>
          <a:xfrm>
            <a:off x="5110750" y="2847725"/>
            <a:ext cx="2070000" cy="384900"/>
          </a:xfrm>
          <a:prstGeom prst="rect">
            <a:avLst/>
          </a:prstGeom>
          <a:noFill/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B45F06"/>
                </a:solidFill>
              </a:rPr>
              <a:t>38% 8,000-15,000 SF</a:t>
            </a:r>
            <a:endParaRPr sz="1300" b="1">
              <a:solidFill>
                <a:srgbClr val="B45F06"/>
              </a:solidFill>
            </a:endParaRPr>
          </a:p>
        </p:txBody>
      </p:sp>
      <p:sp>
        <p:nvSpPr>
          <p:cNvPr id="284" name="Google Shape;284;p34"/>
          <p:cNvSpPr txBox="1">
            <a:spLocks noGrp="1"/>
          </p:cNvSpPr>
          <p:nvPr>
            <p:ph type="title"/>
          </p:nvPr>
        </p:nvSpPr>
        <p:spPr>
          <a:xfrm>
            <a:off x="311700" y="198175"/>
            <a:ext cx="475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Small lot sizes	</a:t>
            </a:r>
            <a:endParaRPr sz="272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9AC8-C559-C41B-CA99-915C882E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58" y="469715"/>
            <a:ext cx="7505700" cy="954600"/>
          </a:xfrm>
        </p:spPr>
        <p:txBody>
          <a:bodyPr/>
          <a:lstStyle/>
          <a:p>
            <a:r>
              <a:rPr lang="en-US" dirty="0"/>
              <a:t>VHFA -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52773-2670-CD1F-5DF9-1E9F94EE6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1246C-707E-8E52-37B4-DC0B5EEC8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03" y="415636"/>
            <a:ext cx="4056986" cy="4259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7FB6E6-3576-41DF-8C40-C6F85FA0B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56" y="1194152"/>
            <a:ext cx="3841246" cy="627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F97F4F-7B96-72B8-9411-348F3AD9A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56" y="1934545"/>
            <a:ext cx="3764421" cy="627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6C442-7B2E-F5ED-86E6-9152A1CF2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44" y="2637505"/>
            <a:ext cx="3646043" cy="627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A42ABB-F94C-9520-7C8F-0A36BE66D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315" y="3128358"/>
            <a:ext cx="2605247" cy="17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3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0EAA-CDC1-F141-AEEF-B59EA1B6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845600"/>
            <a:ext cx="8042563" cy="9546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Partnering with Windham &amp; Windsor Housing Trust – Rockingham Rental Rehab Grant Program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074C5-512F-F2F5-7044-E60BD0E27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Town of Rockingham - USDA Housing Preservation Grant</a:t>
            </a:r>
          </a:p>
          <a:p>
            <a:pPr marL="146050" indent="0">
              <a:buNone/>
            </a:pPr>
            <a:r>
              <a:rPr lang="en-US" dirty="0"/>
              <a:t> - $50,000 Housing Repair Fund into Town Revolving Loan Fund Housing Policy</a:t>
            </a:r>
          </a:p>
          <a:p>
            <a:pPr marL="146050" indent="0">
              <a:buNone/>
            </a:pPr>
            <a:r>
              <a:rPr lang="en-US" dirty="0"/>
              <a:t> - Repair and rehabilitation of housing owned or occupied by low and very low-income rural citizens</a:t>
            </a:r>
          </a:p>
          <a:p>
            <a:pPr marL="146050" indent="0">
              <a:buNone/>
            </a:pPr>
            <a:r>
              <a:rPr lang="en-US" dirty="0"/>
              <a:t>-  USDA requires grantee to choose single family or 2 to 4</a:t>
            </a:r>
          </a:p>
          <a:p>
            <a:pPr marL="146050" indent="0">
              <a:buNone/>
            </a:pPr>
            <a:r>
              <a:rPr lang="en-US" dirty="0"/>
              <a:t> family homes</a:t>
            </a:r>
          </a:p>
          <a:p>
            <a:pPr marL="146050" indent="0">
              <a:buNone/>
            </a:pPr>
            <a:endParaRPr lang="en-US" dirty="0"/>
          </a:p>
          <a:p>
            <a:r>
              <a:rPr lang="en-US" dirty="0"/>
              <a:t>TOR matched W-WHT RRR up to $10,000, with $5,000 loan and $5,000 Grant</a:t>
            </a:r>
          </a:p>
          <a:p>
            <a:pPr lvl="1"/>
            <a:r>
              <a:rPr lang="en-US" dirty="0"/>
              <a:t>3 Houses- $10,000 each</a:t>
            </a:r>
          </a:p>
          <a:p>
            <a:pPr lvl="1"/>
            <a:r>
              <a:rPr lang="en-US" dirty="0"/>
              <a:t>6 units altogether some brought back on-line and others retained habitability</a:t>
            </a:r>
          </a:p>
        </p:txBody>
      </p:sp>
    </p:spTree>
    <p:extLst>
      <p:ext uri="{BB962C8B-B14F-4D97-AF65-F5344CB8AC3E}">
        <p14:creationId xmlns:p14="http://schemas.microsoft.com/office/powerpoint/2010/main" val="243895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4FEF-6025-F558-823B-655D6242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845600"/>
            <a:ext cx="3752850" cy="954600"/>
          </a:xfrm>
        </p:spPr>
        <p:txBody>
          <a:bodyPr>
            <a:normAutofit fontScale="90000"/>
          </a:bodyPr>
          <a:lstStyle/>
          <a:p>
            <a:r>
              <a:rPr lang="en-US" dirty="0"/>
              <a:t>Homes For All – </a:t>
            </a:r>
            <a:r>
              <a:rPr lang="en-US" dirty="0" err="1"/>
              <a:t>InFill</a:t>
            </a:r>
            <a:r>
              <a:rPr lang="en-US" dirty="0"/>
              <a:t>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C727-3688-EBE0-0EFA-E3F9E3CD4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Conditions</a:t>
            </a:r>
          </a:p>
          <a:p>
            <a:r>
              <a:rPr lang="en-US" dirty="0"/>
              <a:t>Municipal Water and Sewer </a:t>
            </a:r>
          </a:p>
          <a:p>
            <a:r>
              <a:rPr lang="en-US" dirty="0"/>
              <a:t>Developable Area fit 1–4-unit New Infill</a:t>
            </a:r>
          </a:p>
          <a:p>
            <a:r>
              <a:rPr lang="en-US" dirty="0"/>
              <a:t>Predesigned Building Templates to fit on Parcel</a:t>
            </a:r>
          </a:p>
          <a:p>
            <a:r>
              <a:rPr lang="en-US" dirty="0"/>
              <a:t>Meets code, Zoning</a:t>
            </a:r>
          </a:p>
          <a:p>
            <a:r>
              <a:rPr lang="en-US" dirty="0"/>
              <a:t>Materials available, cost effective, efficient</a:t>
            </a:r>
          </a:p>
          <a:p>
            <a:r>
              <a:rPr lang="en-US" dirty="0"/>
              <a:t>Homes for All Toolkit complete</a:t>
            </a:r>
          </a:p>
          <a:p>
            <a:r>
              <a:rPr lang="en-US" dirty="0"/>
              <a:t>Final piece - financial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14A25-AF68-B201-8947-CAF1C5FD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65" y="349878"/>
            <a:ext cx="3886479" cy="43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1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0"/>
          <p:cNvSpPr txBox="1">
            <a:spLocks noGrp="1"/>
          </p:cNvSpPr>
          <p:nvPr>
            <p:ph type="title"/>
          </p:nvPr>
        </p:nvSpPr>
        <p:spPr>
          <a:xfrm>
            <a:off x="3931699" y="252054"/>
            <a:ext cx="4480214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dirty="0"/>
              <a:t>Area Wide Plan: Mixed-Use Housing opportunities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28C8D-A3AA-DC22-EFB9-E6769536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36" y="315805"/>
            <a:ext cx="3310546" cy="4511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6B2809-47B0-A158-698C-90E2264A1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622" y="1143428"/>
            <a:ext cx="5158042" cy="2579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8717EC-6E7F-B057-A06A-1FDE416BB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862" y="3772998"/>
            <a:ext cx="4663888" cy="10546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5851</TotalTime>
  <Words>420</Words>
  <Application>Microsoft Office PowerPoint</Application>
  <PresentationFormat>On-screen Show (16:9)</PresentationFormat>
  <Paragraphs>67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Nunito Light</vt:lpstr>
      <vt:lpstr>Nunito</vt:lpstr>
      <vt:lpstr>Palatino Linotype</vt:lpstr>
      <vt:lpstr>Shift</vt:lpstr>
      <vt:lpstr>Rockingham Incremental Development Working  Group (RIDWG)</vt:lpstr>
      <vt:lpstr>Challenges and Opportunities </vt:lpstr>
      <vt:lpstr>                          Incremental Development               Alliance                  </vt:lpstr>
      <vt:lpstr>Bellows Falls Character</vt:lpstr>
      <vt:lpstr>315</vt:lpstr>
      <vt:lpstr>VHFA - Data</vt:lpstr>
      <vt:lpstr>Partnering with Windham &amp; Windsor Housing Trust – Rockingham Rental Rehab Grant Program </vt:lpstr>
      <vt:lpstr>Homes For All – InFill Toolkit</vt:lpstr>
      <vt:lpstr>Area Wide Plan: Mixed-Use Housing opportunities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Reimagining Rockingham: Incremental Development to  Make Big Changes</dc:title>
  <dc:creator>Rockingham Development</dc:creator>
  <cp:lastModifiedBy>Malia Cordero</cp:lastModifiedBy>
  <cp:revision>13</cp:revision>
  <dcterms:modified xsi:type="dcterms:W3CDTF">2024-04-09T17:18:10Z</dcterms:modified>
</cp:coreProperties>
</file>